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handoutMasterIdLst>
    <p:handoutMasterId r:id="rId4"/>
  </p:handoutMasterIdLst>
  <p:sldIdLst>
    <p:sldId id="256" r:id="rId2"/>
    <p:sldId id="257" r:id="rId3"/>
  </p:sldIdLst>
  <p:sldSz cx="6858000" cy="9906000" type="A4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804" y="10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1"/>
            <a:ext cx="2946189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0" tIns="45702" rIns="91400" bIns="4570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387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487" y="1"/>
            <a:ext cx="2946188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0" tIns="45702" rIns="91400" bIns="4570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85C600-D3FF-42EF-B4D1-C34E24C13747}" type="datetimeFigureOut">
              <a:rPr lang="es-ES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16388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31500"/>
            <a:ext cx="2946189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0" tIns="45702" rIns="91400" bIns="4570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389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487" y="9431500"/>
            <a:ext cx="2946188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0" tIns="45702" rIns="91400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68F2A7-2AB2-4837-A096-18B457F0723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2E7C97-29C0-4BFD-AF93-77CFEB40F39E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1D49B8-FFBA-4B4E-80C9-5FA7DCB0C64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F5DC20-D324-4038-8203-D8CF3B9F53CD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4DEDE7-8CBF-4D16-9039-2DDF5B25B91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B8E33E-04A0-474C-B8E9-31ABAAFBD0C7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36D376-8729-4729-8CCB-03A20A5BBB3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38C636-8B8D-4F1C-B869-B251D3A3AEF7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2FF5F3-B191-48CA-B5A6-0A265F58FFD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AE4110-A293-43EB-991C-CE1753515BA1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5B475-23C8-4A19-B095-B70ED798DCF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088666-3638-4514-8928-B371B517D90F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CF42B-0296-4D18-A211-759EEC47F1A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FDF6B2-296D-4ABC-8861-AD17FED734F5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F070B3-4CA8-4BAA-A8C9-CC81C7C36FC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6663B6-4C40-4670-B10B-C8B5094CF62B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2B319-F769-43AF-A5CF-0A30EFFDE65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BCE78A-157F-44E9-B109-419942D07F35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2EB9E-1BB7-4E6B-8942-E17C593093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81041C-4C22-437E-92FD-EA91EFEEF570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E7E1EC-89C4-4814-AE1E-74ED9CF1C01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B556A1-F678-43BE-B8E3-D3229B03C655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D08A5E-A2EC-4AE4-A31C-9A067D2FE6B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B6D460A-14BD-4944-98BB-12FDB6483F54}" type="datetimeFigureOut">
              <a:rPr lang="es-ES" smtClean="0"/>
              <a:pPr>
                <a:defRPr/>
              </a:pPr>
              <a:t>28/02/2026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499D4E-D5EB-4B86-8A9A-93F4CE00E52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.700+ Swing Golf Ilustraciones de Stock, gráficos ...">
            <a:extLst>
              <a:ext uri="{FF2B5EF4-FFF2-40B4-BE49-F238E27FC236}">
                <a16:creationId xmlns:a16="http://schemas.microsoft.com/office/drawing/2014/main" id="{466B5F90-B0BE-46EB-A99A-A95493042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92" y="2123093"/>
            <a:ext cx="6588330" cy="5945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2" name="11 CuadroTexto"/>
          <p:cNvSpPr txBox="1">
            <a:spLocks noChangeArrowheads="1"/>
          </p:cNvSpPr>
          <p:nvPr/>
        </p:nvSpPr>
        <p:spPr bwMode="auto">
          <a:xfrm>
            <a:off x="304800" y="7437439"/>
            <a:ext cx="62674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600" b="1" dirty="0">
                <a:latin typeface="Calibri" pitchFamily="34" charset="0"/>
              </a:rPr>
              <a:t>Club de Golf Ramón Sota</a:t>
            </a:r>
          </a:p>
          <a:p>
            <a:pPr algn="ctr"/>
            <a:r>
              <a:rPr lang="es-ES" sz="1600" b="1" dirty="0">
                <a:latin typeface="Calibri" pitchFamily="34" charset="0"/>
              </a:rPr>
              <a:t>Bº Campo La Sierra nº54</a:t>
            </a:r>
          </a:p>
          <a:p>
            <a:pPr algn="ctr"/>
            <a:r>
              <a:rPr lang="es-ES" sz="1600" b="1" dirty="0">
                <a:latin typeface="Calibri" pitchFamily="34" charset="0"/>
              </a:rPr>
              <a:t>Agüero – Cantabria</a:t>
            </a:r>
          </a:p>
        </p:txBody>
      </p:sp>
      <p:sp>
        <p:nvSpPr>
          <p:cNvPr id="2055" name="16 CuadroTexto"/>
          <p:cNvSpPr txBox="1">
            <a:spLocks noChangeArrowheads="1"/>
          </p:cNvSpPr>
          <p:nvPr/>
        </p:nvSpPr>
        <p:spPr bwMode="auto">
          <a:xfrm>
            <a:off x="304801" y="6873876"/>
            <a:ext cx="61960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s-ES" sz="1400" dirty="0">
              <a:latin typeface="Calibri" pitchFamily="34" charset="0"/>
            </a:endParaRPr>
          </a:p>
          <a:p>
            <a:pPr algn="ctr"/>
            <a:r>
              <a:rPr lang="es-ES" sz="1400" b="1" u="sng" dirty="0">
                <a:latin typeface="Calibri" pitchFamily="34" charset="0"/>
              </a:rPr>
              <a:t>Reservas e inscripciones en:</a:t>
            </a:r>
          </a:p>
        </p:txBody>
      </p:sp>
      <p:sp>
        <p:nvSpPr>
          <p:cNvPr id="2056" name="17 CuadroTexto"/>
          <p:cNvSpPr txBox="1">
            <a:spLocks noChangeArrowheads="1"/>
          </p:cNvSpPr>
          <p:nvPr/>
        </p:nvSpPr>
        <p:spPr bwMode="auto">
          <a:xfrm>
            <a:off x="2057402" y="2524111"/>
            <a:ext cx="43799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400" dirty="0">
                <a:latin typeface="Calibri" pitchFamily="34" charset="0"/>
              </a:rPr>
              <a:t>Campo de Golf Ramón Sota, Agüero, Cantabria</a:t>
            </a:r>
          </a:p>
        </p:txBody>
      </p:sp>
      <p:sp>
        <p:nvSpPr>
          <p:cNvPr id="2057" name="18 Rectángulo"/>
          <p:cNvSpPr>
            <a:spLocks noChangeArrowheads="1"/>
          </p:cNvSpPr>
          <p:nvPr/>
        </p:nvSpPr>
        <p:spPr bwMode="auto">
          <a:xfrm>
            <a:off x="381000" y="2524109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400" b="1" dirty="0">
                <a:solidFill>
                  <a:srgbClr val="009644"/>
                </a:solidFill>
                <a:latin typeface="Calibri" pitchFamily="34" charset="0"/>
              </a:rPr>
              <a:t>Lugar:</a:t>
            </a:r>
          </a:p>
          <a:p>
            <a:endParaRPr lang="es-E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58" name="26 CuadroTexto"/>
          <p:cNvSpPr txBox="1">
            <a:spLocks noChangeArrowheads="1"/>
          </p:cNvSpPr>
          <p:nvPr/>
        </p:nvSpPr>
        <p:spPr bwMode="auto">
          <a:xfrm>
            <a:off x="1785927" y="5095879"/>
            <a:ext cx="50720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400" dirty="0">
                <a:latin typeface="Calibri" pitchFamily="34" charset="0"/>
              </a:rPr>
              <a:t>   Match Play Hándicap 75%, parejas </a:t>
            </a:r>
            <a:r>
              <a:rPr lang="es-ES" sz="1400" dirty="0" err="1">
                <a:latin typeface="Calibri" pitchFamily="34" charset="0"/>
              </a:rPr>
              <a:t>Greensome</a:t>
            </a:r>
            <a:r>
              <a:rPr lang="es-ES" sz="1400" dirty="0">
                <a:latin typeface="Calibri" pitchFamily="34" charset="0"/>
              </a:rPr>
              <a:t>. Rondas a 9 hoyos.</a:t>
            </a:r>
          </a:p>
        </p:txBody>
      </p:sp>
      <p:sp>
        <p:nvSpPr>
          <p:cNvPr id="2059" name="27 Rectángulo"/>
          <p:cNvSpPr>
            <a:spLocks noChangeArrowheads="1"/>
          </p:cNvSpPr>
          <p:nvPr/>
        </p:nvSpPr>
        <p:spPr bwMode="auto">
          <a:xfrm>
            <a:off x="214290" y="5095876"/>
            <a:ext cx="16430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400" b="1" dirty="0">
                <a:solidFill>
                  <a:srgbClr val="000000"/>
                </a:solidFill>
                <a:latin typeface="Calibri" pitchFamily="34" charset="0"/>
              </a:rPr>
              <a:t>    </a:t>
            </a:r>
            <a:r>
              <a:rPr lang="es-ES" sz="1400" b="1" dirty="0">
                <a:solidFill>
                  <a:srgbClr val="009644"/>
                </a:solidFill>
                <a:latin typeface="Calibri" pitchFamily="34" charset="0"/>
              </a:rPr>
              <a:t>Modalidad:</a:t>
            </a:r>
          </a:p>
          <a:p>
            <a:endParaRPr lang="es-E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60" name="29 CuadroTexto"/>
          <p:cNvSpPr txBox="1">
            <a:spLocks noChangeArrowheads="1"/>
          </p:cNvSpPr>
          <p:nvPr/>
        </p:nvSpPr>
        <p:spPr bwMode="auto">
          <a:xfrm>
            <a:off x="2060575" y="3729040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400" dirty="0">
                <a:latin typeface="Calibri" pitchFamily="34" charset="0"/>
              </a:rPr>
              <a:t>Jugadores con licencia federativa en vigor y hándicap. </a:t>
            </a:r>
          </a:p>
          <a:p>
            <a:r>
              <a:rPr lang="es-ES" sz="1400" dirty="0">
                <a:latin typeface="Calibri" pitchFamily="34" charset="0"/>
              </a:rPr>
              <a:t>Hasta un máximo de 32 parejas por orden de inscripción.</a:t>
            </a:r>
          </a:p>
        </p:txBody>
      </p:sp>
      <p:sp>
        <p:nvSpPr>
          <p:cNvPr id="2061" name="30 Rectángulo"/>
          <p:cNvSpPr>
            <a:spLocks noChangeArrowheads="1"/>
          </p:cNvSpPr>
          <p:nvPr/>
        </p:nvSpPr>
        <p:spPr bwMode="auto">
          <a:xfrm>
            <a:off x="357166" y="3738554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400" b="1" dirty="0">
                <a:solidFill>
                  <a:srgbClr val="009644"/>
                </a:solidFill>
                <a:latin typeface="Calibri" pitchFamily="34" charset="0"/>
              </a:rPr>
              <a:t>Participantes:</a:t>
            </a:r>
          </a:p>
          <a:p>
            <a:endParaRPr lang="es-E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62" name="32 CuadroTexto"/>
          <p:cNvSpPr txBox="1">
            <a:spLocks noChangeArrowheads="1"/>
          </p:cNvSpPr>
          <p:nvPr/>
        </p:nvSpPr>
        <p:spPr bwMode="auto">
          <a:xfrm>
            <a:off x="2071678" y="4310059"/>
            <a:ext cx="450059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400" b="1" u="sng" dirty="0">
                <a:latin typeface="Calibri" pitchFamily="34" charset="0"/>
                <a:cs typeface="Times New Roman" pitchFamily="18" charset="0"/>
              </a:rPr>
              <a:t>Socios:</a:t>
            </a:r>
            <a:r>
              <a:rPr lang="es-ES" sz="1400" b="1" dirty="0">
                <a:latin typeface="Calibri" pitchFamily="34" charset="0"/>
                <a:cs typeface="Times New Roman" pitchFamily="18" charset="0"/>
              </a:rPr>
              <a:t>      	15</a:t>
            </a:r>
            <a:r>
              <a:rPr lang="es-ES" sz="1400" dirty="0">
                <a:latin typeface="Calibri" pitchFamily="34" charset="0"/>
                <a:cs typeface="Times New Roman" pitchFamily="18" charset="0"/>
              </a:rPr>
              <a:t> € / jugador</a:t>
            </a:r>
          </a:p>
          <a:p>
            <a:pPr algn="just"/>
            <a:r>
              <a:rPr lang="es-ES" sz="1400" b="1" u="sng" dirty="0">
                <a:latin typeface="Calibri" pitchFamily="34" charset="0"/>
                <a:cs typeface="Times New Roman" pitchFamily="18" charset="0"/>
              </a:rPr>
              <a:t>No socios</a:t>
            </a:r>
            <a:r>
              <a:rPr lang="es-ES" sz="1400" b="1" dirty="0">
                <a:latin typeface="Calibri" pitchFamily="34" charset="0"/>
                <a:cs typeface="Times New Roman" pitchFamily="18" charset="0"/>
              </a:rPr>
              <a:t>:	21</a:t>
            </a:r>
            <a:r>
              <a:rPr lang="es-ES" sz="1400" dirty="0">
                <a:latin typeface="Calibri" pitchFamily="34" charset="0"/>
                <a:cs typeface="Times New Roman" pitchFamily="18" charset="0"/>
              </a:rPr>
              <a:t> € / jugador</a:t>
            </a:r>
          </a:p>
          <a:p>
            <a:pPr algn="just"/>
            <a:r>
              <a:rPr lang="es-ES" sz="1400" dirty="0">
                <a:latin typeface="Calibri" pitchFamily="34" charset="0"/>
                <a:cs typeface="Times New Roman" pitchFamily="18" charset="0"/>
              </a:rPr>
              <a:t>Abierto plazo hasta el jueves 26 de Marzo a las 19:00h</a:t>
            </a:r>
          </a:p>
          <a:p>
            <a:pPr algn="just"/>
            <a:endParaRPr lang="es-ES" sz="1400" dirty="0">
              <a:latin typeface="Calibri" pitchFamily="34" charset="0"/>
            </a:endParaRPr>
          </a:p>
        </p:txBody>
      </p:sp>
      <p:sp>
        <p:nvSpPr>
          <p:cNvPr id="2063" name="33 Rectángulo"/>
          <p:cNvSpPr>
            <a:spLocks noChangeArrowheads="1"/>
          </p:cNvSpPr>
          <p:nvPr/>
        </p:nvSpPr>
        <p:spPr bwMode="auto">
          <a:xfrm>
            <a:off x="381000" y="4343400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400" b="1" dirty="0">
                <a:solidFill>
                  <a:srgbClr val="009644"/>
                </a:solidFill>
                <a:latin typeface="Calibri" pitchFamily="34" charset="0"/>
              </a:rPr>
              <a:t>Inscripciones:</a:t>
            </a:r>
          </a:p>
          <a:p>
            <a:endParaRPr lang="es-E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64" name="36 Rectángulo"/>
          <p:cNvSpPr>
            <a:spLocks noChangeArrowheads="1"/>
          </p:cNvSpPr>
          <p:nvPr/>
        </p:nvSpPr>
        <p:spPr bwMode="auto">
          <a:xfrm>
            <a:off x="357166" y="3095616"/>
            <a:ext cx="4572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400" b="1" dirty="0">
                <a:solidFill>
                  <a:srgbClr val="009644"/>
                </a:solidFill>
                <a:latin typeface="Calibri" pitchFamily="34" charset="0"/>
              </a:rPr>
              <a:t>Fecha:                          </a:t>
            </a:r>
            <a:r>
              <a:rPr lang="es-ES" sz="1400" dirty="0">
                <a:solidFill>
                  <a:srgbClr val="009644"/>
                </a:solidFill>
                <a:latin typeface="Calibri" pitchFamily="34" charset="0"/>
              </a:rPr>
              <a:t>       </a:t>
            </a:r>
            <a:r>
              <a:rPr lang="es-ES" sz="1400" dirty="0">
                <a:solidFill>
                  <a:srgbClr val="000000"/>
                </a:solidFill>
                <a:latin typeface="Calibri" pitchFamily="34" charset="0"/>
              </a:rPr>
              <a:t>Domingo día 29 de Marzo.</a:t>
            </a:r>
          </a:p>
        </p:txBody>
      </p:sp>
      <p:sp>
        <p:nvSpPr>
          <p:cNvPr id="2069" name="11 CuadroTexto"/>
          <p:cNvSpPr txBox="1">
            <a:spLocks noChangeArrowheads="1"/>
          </p:cNvSpPr>
          <p:nvPr/>
        </p:nvSpPr>
        <p:spPr bwMode="auto">
          <a:xfrm>
            <a:off x="304800" y="8310589"/>
            <a:ext cx="62674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rgbClr val="009644"/>
                </a:solidFill>
                <a:latin typeface="Calibri" pitchFamily="34" charset="0"/>
              </a:rPr>
              <a:t>942 506 270</a:t>
            </a:r>
          </a:p>
          <a:p>
            <a:pPr algn="ctr"/>
            <a:r>
              <a:rPr lang="es-ES" b="1" dirty="0">
                <a:solidFill>
                  <a:srgbClr val="009644"/>
                </a:solidFill>
                <a:latin typeface="Calibri" pitchFamily="34" charset="0"/>
              </a:rPr>
              <a:t>info@golframonsota.es</a:t>
            </a:r>
          </a:p>
        </p:txBody>
      </p:sp>
      <p:pic>
        <p:nvPicPr>
          <p:cNvPr id="2072" name="Picture 37" descr="LOGO RAMON SOTA ORIGINAL VERD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92" y="309530"/>
            <a:ext cx="25146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8" name="Text Box 50"/>
          <p:cNvSpPr txBox="1">
            <a:spLocks noChangeArrowheads="1"/>
          </p:cNvSpPr>
          <p:nvPr/>
        </p:nvSpPr>
        <p:spPr bwMode="auto">
          <a:xfrm>
            <a:off x="285750" y="6524638"/>
            <a:ext cx="6172200" cy="192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400" b="1" dirty="0">
                <a:solidFill>
                  <a:srgbClr val="009644"/>
                </a:solidFill>
                <a:latin typeface="Calibri" pitchFamily="34" charset="0"/>
              </a:rPr>
              <a:t>   Premios:                        </a:t>
            </a:r>
            <a:r>
              <a:rPr lang="es-ES" sz="1400" dirty="0">
                <a:latin typeface="Calibri" pitchFamily="34" charset="0"/>
              </a:rPr>
              <a:t>Trofeo y regalos a las parejas campeonas y subcampeonas.</a:t>
            </a:r>
          </a:p>
          <a:p>
            <a:pPr>
              <a:spcBef>
                <a:spcPct val="50000"/>
              </a:spcBef>
            </a:pPr>
            <a:r>
              <a:rPr lang="es-ES" sz="1400" dirty="0">
                <a:latin typeface="Calibri" pitchFamily="34" charset="0"/>
              </a:rPr>
              <a:t>        </a:t>
            </a:r>
            <a:r>
              <a:rPr lang="es-ES" sz="1400" dirty="0">
                <a:solidFill>
                  <a:srgbClr val="009644"/>
                </a:solidFill>
                <a:latin typeface="Calibri" pitchFamily="34" charset="0"/>
              </a:rPr>
              <a:t>*</a:t>
            </a:r>
            <a:r>
              <a:rPr lang="es-ES" sz="1400" dirty="0">
                <a:latin typeface="Calibri" pitchFamily="34" charset="0"/>
              </a:rPr>
              <a:t>Para reservar la plaza se abonará en el momento de </a:t>
            </a:r>
            <a:r>
              <a:rPr lang="es-ES" sz="1400">
                <a:latin typeface="Calibri" pitchFamily="34" charset="0"/>
              </a:rPr>
              <a:t>la inscripción.</a:t>
            </a:r>
            <a:endParaRPr lang="es-ES" sz="1400" dirty="0">
              <a:solidFill>
                <a:srgbClr val="009644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s-ES" sz="1400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s-ES" sz="1400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1400" dirty="0">
                <a:latin typeface="Calibri" pitchFamily="34" charset="0"/>
              </a:rPr>
              <a:t>                                            </a:t>
            </a:r>
          </a:p>
          <a:p>
            <a:pPr>
              <a:spcBef>
                <a:spcPct val="50000"/>
              </a:spcBef>
            </a:pPr>
            <a:r>
              <a:rPr lang="es-ES" sz="1400" dirty="0">
                <a:latin typeface="Calibri" pitchFamily="34" charset="0"/>
              </a:rPr>
              <a:t>                                            </a:t>
            </a:r>
          </a:p>
        </p:txBody>
      </p:sp>
      <p:sp>
        <p:nvSpPr>
          <p:cNvPr id="34" name="26 CuadroTexto"/>
          <p:cNvSpPr txBox="1">
            <a:spLocks noChangeArrowheads="1"/>
          </p:cNvSpPr>
          <p:nvPr/>
        </p:nvSpPr>
        <p:spPr bwMode="auto">
          <a:xfrm>
            <a:off x="142852" y="5595943"/>
            <a:ext cx="650085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400" dirty="0">
                <a:latin typeface="Calibri" pitchFamily="34" charset="0"/>
              </a:rPr>
              <a:t>   </a:t>
            </a:r>
            <a:r>
              <a:rPr lang="es-ES" sz="1400" b="1" dirty="0">
                <a:solidFill>
                  <a:srgbClr val="009644"/>
                </a:solidFill>
                <a:latin typeface="Calibri" pitchFamily="34" charset="0"/>
              </a:rPr>
              <a:t>Horarios y Cuadro:</a:t>
            </a:r>
            <a:r>
              <a:rPr lang="es-ES" sz="1400" dirty="0">
                <a:latin typeface="Calibri" pitchFamily="34" charset="0"/>
              </a:rPr>
              <a:t>	 Los horarios serán publicados el sábado 28 de Marzo.</a:t>
            </a:r>
          </a:p>
          <a:p>
            <a:r>
              <a:rPr lang="es-ES" sz="1400" dirty="0">
                <a:latin typeface="Calibri" pitchFamily="34" charset="0"/>
              </a:rPr>
              <a:t>	     	 El cuadro se establecerá por Hándicap de juego: </a:t>
            </a:r>
          </a:p>
          <a:p>
            <a:r>
              <a:rPr lang="es-ES" sz="1400" dirty="0">
                <a:latin typeface="Calibri" pitchFamily="34" charset="0"/>
              </a:rPr>
              <a:t>		 (1 vs 32, 2 vs 31, ..., etc.)</a:t>
            </a:r>
          </a:p>
        </p:txBody>
      </p:sp>
      <p:sp>
        <p:nvSpPr>
          <p:cNvPr id="35" name="34 Rectángulo"/>
          <p:cNvSpPr/>
          <p:nvPr/>
        </p:nvSpPr>
        <p:spPr>
          <a:xfrm>
            <a:off x="0" y="1381100"/>
            <a:ext cx="6858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4800" b="1" cap="none" spc="0" dirty="0">
                <a:ln/>
                <a:solidFill>
                  <a:srgbClr val="009644"/>
                </a:solidFill>
                <a:effectLst/>
              </a:rPr>
              <a:t>XIX SOTA CUP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99BBD1F-4AF4-4800-8F55-CE0B611F9D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752" y="739715"/>
            <a:ext cx="4940626" cy="147013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0524C34-ED25-4DF6-94F7-E83908EE9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2648744"/>
            <a:ext cx="5829300" cy="432047"/>
          </a:xfrm>
        </p:spPr>
        <p:txBody>
          <a:bodyPr>
            <a:noAutofit/>
          </a:bodyPr>
          <a:lstStyle/>
          <a:p>
            <a:r>
              <a:rPr lang="es-ES" sz="1800" b="1" dirty="0"/>
              <a:t>XIX SOTA CUP 2026</a:t>
            </a:r>
            <a:br>
              <a:rPr lang="es-ES" sz="1400" dirty="0"/>
            </a:br>
            <a:endParaRPr lang="es-ES" sz="1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F5ABB0-B4FC-4191-8D0F-41F017E58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8700" y="3296816"/>
            <a:ext cx="4800600" cy="4848117"/>
          </a:xfrm>
        </p:spPr>
        <p:txBody>
          <a:bodyPr>
            <a:normAutofit fontScale="92500" lnSpcReduction="10000"/>
          </a:bodyPr>
          <a:lstStyle/>
          <a:p>
            <a:r>
              <a:rPr lang="es-ES" sz="1600" b="1" i="1" dirty="0"/>
              <a:t>Reglamento de la competición:</a:t>
            </a:r>
          </a:p>
          <a:p>
            <a:pPr marL="285750" indent="-285750" algn="l">
              <a:buFontTx/>
              <a:buChar char="-"/>
            </a:pPr>
            <a:r>
              <a:rPr lang="es-ES" sz="1600" dirty="0"/>
              <a:t>Torneo por parejas Match-Play hándicap (limitado al 75%) </a:t>
            </a:r>
            <a:r>
              <a:rPr lang="es-ES" sz="1600" dirty="0" err="1"/>
              <a:t>greensome</a:t>
            </a:r>
            <a:r>
              <a:rPr lang="es-ES" sz="1600" dirty="0"/>
              <a:t> (salen los dos jugadores, se escoge la mejor bola y a partir de ahí se alternan los golpes).</a:t>
            </a:r>
          </a:p>
          <a:p>
            <a:pPr marL="285750" indent="-285750" algn="l">
              <a:buFontTx/>
              <a:buChar char="-"/>
            </a:pPr>
            <a:endParaRPr lang="es-ES" sz="1600" dirty="0"/>
          </a:p>
          <a:p>
            <a:pPr marL="285750" indent="-285750" algn="l">
              <a:buFontTx/>
              <a:buChar char="-"/>
            </a:pPr>
            <a:r>
              <a:rPr lang="es-ES" sz="1600" dirty="0"/>
              <a:t>Se jugará con la diferencia de hándicaps de juego de las parejas, asignándose los puntos a la pareja que le corresponda en los hoyos de más dificultad, según el índice expresado en la tarjeta del recorrido.</a:t>
            </a:r>
          </a:p>
          <a:p>
            <a:pPr marL="285750" indent="-285750" algn="l">
              <a:buFontTx/>
              <a:buChar char="-"/>
            </a:pPr>
            <a:endParaRPr lang="es-ES" sz="1600" dirty="0"/>
          </a:p>
          <a:p>
            <a:pPr marL="285750" indent="-285750" algn="l">
              <a:buFontTx/>
              <a:buChar char="-"/>
            </a:pPr>
            <a:r>
              <a:rPr lang="es-ES" sz="1600" dirty="0"/>
              <a:t>Las eliminatorias serán a 9 hoyos.</a:t>
            </a:r>
          </a:p>
          <a:p>
            <a:pPr marL="285750" indent="-285750" algn="l">
              <a:buFontTx/>
              <a:buChar char="-"/>
            </a:pPr>
            <a:endParaRPr lang="es-ES" sz="1600" dirty="0"/>
          </a:p>
          <a:p>
            <a:pPr marL="285750" indent="-285750" algn="l">
              <a:buFontTx/>
              <a:buChar char="-"/>
            </a:pPr>
            <a:r>
              <a:rPr lang="es-ES" sz="1600" dirty="0"/>
              <a:t>En caso de empate, este se resolverá a ¨muerte súbita¨ comenzándose nuevamente por el hoyo 1 y manteniéndose la misma asignación de puntos.</a:t>
            </a:r>
          </a:p>
          <a:p>
            <a:pPr marL="285750" indent="-285750" algn="l">
              <a:buFontTx/>
              <a:buChar char="-"/>
            </a:pPr>
            <a:endParaRPr lang="es-ES" sz="1600" dirty="0"/>
          </a:p>
          <a:p>
            <a:pPr marL="285750" indent="-285750" algn="l">
              <a:buFontTx/>
              <a:buChar char="-"/>
            </a:pPr>
            <a:r>
              <a:rPr lang="es-ES" sz="1600" dirty="0"/>
              <a:t>Al finalizarse el partido, la pareja ganadora informará del resultado del mismo a la organización y según el cuadro y la hora estimativa se le informará de su nuevo partido.</a:t>
            </a:r>
          </a:p>
          <a:p>
            <a:pPr marL="285750" indent="-285750" algn="l">
              <a:buFontTx/>
              <a:buChar char="-"/>
            </a:pPr>
            <a:endParaRPr lang="es-ES" sz="1600" dirty="0"/>
          </a:p>
          <a:p>
            <a:pPr algn="l"/>
            <a:endParaRPr lang="es-ES" sz="1600" dirty="0"/>
          </a:p>
          <a:p>
            <a:pPr algn="l"/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8031543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273</Words>
  <Application>Microsoft Office PowerPoint</Application>
  <PresentationFormat>A4 (210 x 297 mm)</PresentationFormat>
  <Paragraphs>41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XIX SOTA CUP 2026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 de Windows</dc:creator>
  <cp:lastModifiedBy>Sota</cp:lastModifiedBy>
  <cp:revision>84</cp:revision>
  <dcterms:created xsi:type="dcterms:W3CDTF">2010-05-01T22:17:56Z</dcterms:created>
  <dcterms:modified xsi:type="dcterms:W3CDTF">2026-02-28T09:36:13Z</dcterms:modified>
</cp:coreProperties>
</file>